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092c10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认识等容变化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32b476c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气体的等容变化规律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740288b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查理定律的应用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db44a8000985e09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2.jpeg"/><Relationship Id="rId1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58.jpeg"/><Relationship Id="rId1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png"/><Relationship Id="rId8" Type="http://schemas.openxmlformats.org/officeDocument/2006/relationships/image" Target="../media/image24.jpeg"/><Relationship Id="rId7" Type="http://schemas.openxmlformats.org/officeDocument/2006/relationships/image" Target="../media/image23.png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1_1#7d2a4ba0f?vop=1&amp;pid=ec245f572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（1）求香槟释放气体后，酒瓶内部气体压强的大小；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2_1#7d2a4ba0f?vop=1&amp;vop=1&amp;pid=ec245f572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𝟕𝟑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12_1#7d2a4ba0f?vop=1&amp;vop=1&amp;pid=ec245f57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13_1#7d2a4ba0f?vop=1&amp;vop=1&amp;pid=ec245f572&amp;color=0,0,0&amp;vtp=1&amp;bbb=1&amp;hb=1"/>
              <p:cNvSpPr/>
              <p:nvPr/>
            </p:nvSpPr>
            <p:spPr>
              <a:xfrm>
                <a:off x="722376" y="1843728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香槟释放气体后,温度不变,对酒瓶内气体分析,初态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释放气体后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13_1#7d2a4ba0f?vop=1&amp;vop=1&amp;pid=ec245f57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2278634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19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4_1#00764400d?vop=1&amp;pid=ec245f572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（2）有人将此瓶香槟从恒温柜中拿出，不小心放在了正在炒菜的灶台旁边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.此处的温度超过了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，请判断瓶塞是否有被冲开的风险.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14_1#00764400d?vop=1&amp;pid=ec245f57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AN.15_1#00764400d?vop=1&amp;vop=1&amp;pid=ec245f572&amp;color=0,0,0&amp;vtp=1&amp;bbb=1"/>
          <p:cNvSpPr/>
          <p:nvPr/>
        </p:nvSpPr>
        <p:spPr>
          <a:xfrm>
            <a:off x="722376" y="183420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16_1#00764400d?vop=1&amp;vop=1&amp;pid=ec245f572&amp;color=0,0,0&amp;vtp=1&amp;bbb=1"/>
              <p:cNvSpPr/>
              <p:nvPr/>
            </p:nvSpPr>
            <p:spPr>
              <a:xfrm>
                <a:off x="722376" y="2240603"/>
                <a:ext cx="10753344" cy="1364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瓶中气体发生等容变化,由查理定律得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瓶塞有被冲开的风险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16_1#00764400d?vop=1&amp;vop=1&amp;pid=ec245f57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40603"/>
                <a:ext cx="10753344" cy="1364234"/>
              </a:xfrm>
              <a:prstGeom prst="rect">
                <a:avLst/>
              </a:prstGeom>
              <a:blipFill rotWithShape="1">
                <a:blip r:embed="rId2"/>
                <a:stretch>
                  <a:fillRect l="-4" t="-24" b="-3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97252d862?pid=f740288b8&amp;color=0,0,0&amp;vtp=1&amp;bt=1&amp;bbb=1"/>
          <p:cNvSpPr/>
          <p:nvPr/>
        </p:nvSpPr>
        <p:spPr>
          <a:xfrm>
            <a:off x="722376" y="969264"/>
            <a:ext cx="10753344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▶气缸问题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17_1#2cd0cf970?vop=1&amp;pid=97252d862&amp;color=0,0,0&amp;vtp=1&amp;bbb=1&amp;hb=1"/>
              <p:cNvSpPr/>
              <p:nvPr/>
            </p:nvSpPr>
            <p:spPr>
              <a:xfrm>
                <a:off x="722376" y="1548215"/>
                <a:ext cx="10753344" cy="17826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[广西重点高中2024高二下联考]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一个内壁光滑的圆柱形气缸竖直放在水平地面上，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缸内部横截面积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，用轻质活塞在气缸内封闭一定质量的气体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，活塞可以在缸内无摩擦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地滑动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，外界大气压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.当气体温度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时，封闭气柱长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持静止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BD.17_1#2cd0cf970?vop=1&amp;pid=97252d86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48215"/>
                <a:ext cx="10753344" cy="1782636"/>
              </a:xfrm>
              <a:prstGeom prst="rect">
                <a:avLst/>
              </a:prstGeom>
              <a:blipFill rotWithShape="1">
                <a:blip r:embed="rId1"/>
                <a:stretch>
                  <a:fillRect l="-4" t="-5" r="-1175" b="-25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7_BD.17_2#2cd0cf970?vop=1&amp;pid=97252d86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3792" y="3460560"/>
            <a:ext cx="1792224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18_1#9db3638f7?vop=1&amp;pid=2cd0cf970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（1）在活塞上放一质量为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的物块，活塞将向下移动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，使活塞停在一个新的位置保持静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，若变化过程中温度不变，求活塞移动的距离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8_BD.18_1#9db3638f7?vop=1&amp;pid=2cd0cf97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19_1#9db3638f7?vop=1&amp;vop=1&amp;pid=2cd0cf970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19_1#9db3638f7?vop=1&amp;vop=1&amp;pid=2cd0cf9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20_1#9db3638f7?vop=1&amp;vop=1&amp;pid=2cd0cf970&amp;color=0,0,0&amp;vtp=1&amp;bbb=1"/>
              <p:cNvSpPr/>
              <p:nvPr/>
            </p:nvSpPr>
            <p:spPr>
              <a:xfrm>
                <a:off x="722376" y="2291403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放置物块前后气体发生等温变化,放置物块前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放置物块后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活塞移动的距离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8_AS.20_1#9db3638f7?vop=1&amp;vop=1&amp;pid=2cd0cf9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2278634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b="-19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21_1#b3745846d?vop=1&amp;pid=2cd0cf970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（2）在（1）的基础上，欲使活塞再回到原来的位置，需要使气体温度升高到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8_BD.21_1#b3745846d?vop=1&amp;pid=2cd0cf97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22_1#b3745846d?vop=1&amp;vop=1&amp;pid=2cd0cf970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𝟑𝟔𝟎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22_1#b3745846d?vop=1&amp;vop=1&amp;pid=2cd0cf9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23_1#b3745846d?vop=1&amp;vop=1&amp;pid=2cd0cf970&amp;color=0,0,0&amp;vtp=1&amp;bbb=1"/>
              <p:cNvSpPr/>
              <p:nvPr/>
            </p:nvSpPr>
            <p:spPr>
              <a:xfrm>
                <a:off x="722376" y="1843728"/>
                <a:ext cx="10753344" cy="1542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从初始状态到被加热后气体做等容变化,由查理定律有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𝑚𝑔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den>
                        </m:f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8_AS.23_1#b3745846d?vop=1&amp;vop=1&amp;pid=2cd0cf9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542034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-29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5_1#122e2e5e8?vop=1&amp;pid=97252d862&amp;color=0,0,0&amp;vtp=1&amp;bt=1&amp;bbb=1&amp;hb=1"/>
              <p:cNvSpPr/>
              <p:nvPr/>
            </p:nvSpPr>
            <p:spPr>
              <a:xfrm>
                <a:off x="722376" y="1495240"/>
                <a:ext cx="10753344" cy="26970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6.小罗同学设计了一个用电子天平测量环境温度的实验装置，如图所示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.导热气缸开口向上并固定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在桌面上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、横截面积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的活塞封闭一定质量的理想气体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气缸壁间无摩擦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.一轻质直杆中心置于固定支点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上，左端用不可伸长的细绳竖直悬挂活塞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，右端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用相同细绳竖直悬挂一个质量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的铁块，并将铁块放置到电子天平上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.当电子天平示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时，测得环境温度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.设外界大气压强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25_1#122e2e5e8?vop=1&amp;pid=97252d86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95240"/>
                <a:ext cx="10753344" cy="2697036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561" b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BD.25_2#122e2e5e8?vop=1&amp;pid=97252d86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3400" y="4427988"/>
            <a:ext cx="3493008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C_6_BD#97252d862?pid=f740288b8&amp;color=0,0,0&amp;vtp=1&amp;bt=1&amp;bbb=1"/>
          <p:cNvSpPr/>
          <p:nvPr/>
        </p:nvSpPr>
        <p:spPr>
          <a:xfrm>
            <a:off x="722376" y="969264"/>
            <a:ext cx="10753344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▶气缸问题</a:t>
            </a:r>
            <a:endParaRPr lang="en-US" altLang="zh-CN" sz="26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26_1#af0c645ac?vop=1&amp;pid=122e2e5e8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（1）当电子天平示数为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时，气缸内气体压强是多少？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8_BD.26_1#af0c645ac?vop=1&amp;pid=122e2e5e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27_1#af0c645ac?vop=1&amp;vop=1&amp;pid=122e2e5e8&amp;color=0,0,0&amp;vtp=1&amp;bbb=1"/>
              <p:cNvSpPr/>
              <p:nvPr/>
            </p:nvSpPr>
            <p:spPr>
              <a:xfrm>
                <a:off x="722376" y="1433137"/>
                <a:ext cx="10753344" cy="4011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𝟗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27_1#af0c645ac?vop=1&amp;vop=1&amp;pid=122e2e5e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1193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38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28_1#af0c645ac?vop=1&amp;vop=1&amp;pid=122e2e5e8&amp;color=0,0,0&amp;vtp=1&amp;bbb=1&amp;hb=1"/>
              <p:cNvSpPr/>
              <p:nvPr/>
            </p:nvSpPr>
            <p:spPr>
              <a:xfrm>
                <a:off x="722376" y="1836870"/>
                <a:ext cx="10753344" cy="1795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当电子天平示数为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，右端细绳上的拉力为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根据杠杆原理可知左端细绳上的拉力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,对活塞受力分析得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8_AS.28_1#af0c645ac?vop=1&amp;vop=1&amp;pid=122e2e5e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6870"/>
                <a:ext cx="10753344" cy="1795653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r="-177" b="-25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29_1#24fc6110b?vop=1&amp;pid=122e2e5e8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（2）该装置可测量的最低环境温度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为多少？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8_BD.29_1#24fc6110b?vop=1&amp;pid=122e2e5e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30_1#24fc6110b?vop=1&amp;vop=1&amp;pid=122e2e5e8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𝟐𝟏𝟗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30_1#24fc6110b?vop=1&amp;vop=1&amp;pid=122e2e5e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31_1#24fc6110b?vop=1&amp;vop=1&amp;pid=122e2e5e8&amp;color=0,0,0&amp;vtp=1&amp;bbb=1"/>
              <p:cNvSpPr/>
              <p:nvPr/>
            </p:nvSpPr>
            <p:spPr>
              <a:xfrm>
                <a:off x="722376" y="1843728"/>
                <a:ext cx="10753344" cy="2374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同理,当电子天平示数为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时，可得压强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当环境温度最低时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，细绳拉力最大，为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根据杠杆原理可知左端细绳上的拉力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″=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，对活塞受力分析得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″=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解得此时的气体压强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，气缸内气体体积不变，由查理定理可得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min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8_AS.31_1#24fc6110b?vop=1&amp;vop=1&amp;pid=122e2e5e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2374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6_BD#76ffc39d1?pid=f740288b8&amp;color=0,0,0&amp;vtp=1&amp;bt=1&amp;bbb=1"/>
              <p:cNvSpPr/>
              <p:nvPr/>
            </p:nvSpPr>
            <p:spPr>
              <a:xfrm>
                <a:off x="722376" y="969264"/>
                <a:ext cx="10753344" cy="74879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6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▶</a:t>
                </a:r>
                <a14:m>
                  <m:oMath xmlns:m="http://schemas.openxmlformats.org/officeDocument/2006/math">
                    <m:r>
                      <a:rPr lang="en-US" altLang="zh-CN" sz="2600" b="1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形管水银柱问题</a:t>
                </a:r>
                <a:endParaRPr lang="en-US" altLang="zh-CN" sz="2600" dirty="0"/>
              </a:p>
            </p:txBody>
          </p:sp>
        </mc:Choice>
        <mc:Fallback>
          <p:sp>
            <p:nvSpPr>
              <p:cNvPr id="2" name="C_6_BD#76ffc39d1?pid=f740288b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748792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32_1#a6c67c8ac?vop=1&amp;pid=76ffc39d1&amp;color=0,0,0&amp;vtp=1&amp;bbb=1&amp;hb=1"/>
              <p:cNvSpPr/>
              <p:nvPr/>
            </p:nvSpPr>
            <p:spPr>
              <a:xfrm>
                <a:off x="722376" y="1543412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[福建宁德2025月考]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形管左管横截面半径为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，右管横截面半径为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ra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右管足够高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，管内水银在左管内封闭了一段长为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可视为理想气体），左右两管水银面高度差为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.现向右管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缓慢补充水银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，保持左管内气体的温度不变，直到左右两边水银面相平，求：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BD.32_1#a6c67c8ac?vop=1&amp;pid=76ffc39d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43412"/>
                <a:ext cx="10753344" cy="1783334"/>
              </a:xfrm>
              <a:prstGeom prst="rect">
                <a:avLst/>
              </a:prstGeom>
              <a:blipFill rotWithShape="1">
                <a:blip r:embed="rId2"/>
                <a:stretch>
                  <a:fillRect l="-4" t="-20" r="-1081" b="-2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7_BD.32_2#a6c67c8ac?vop=1&amp;pid=76ffc39d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3832" y="3459353"/>
            <a:ext cx="1152144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33_1#3b302b952?vop=1&amp;pid=a6c67c8ac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（1）此时空气柱的长度；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34_1#3b302b952?vop=1&amp;vop=1&amp;pid=a6c67c8ac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34_1#3b302b952?vop=1&amp;vop=1&amp;pid=a6c67c8a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35_1#3b302b952?vop=1&amp;vop=1&amp;pid=a6c67c8ac&amp;color=0,0,0&amp;vtp=1&amp;bbb=1&amp;hb=1"/>
              <p:cNvSpPr/>
              <p:nvPr/>
            </p:nvSpPr>
            <p:spPr>
              <a:xfrm>
                <a:off x="722376" y="1843728"/>
                <a:ext cx="10753344" cy="3675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设水银的密度为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形管左、右两管横截面积分别为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,封闭气体在初始状态下的压强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设两边液面相平时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,封闭气体压强为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,封闭气体长度为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该过程封闭气体发生等温变化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,由玻意耳定律有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8_AS.35_1#3b302b952?vop=1&amp;vop=1&amp;pid=a6c67c8a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3675634"/>
              </a:xfrm>
              <a:prstGeom prst="rect">
                <a:avLst/>
              </a:prstGeom>
              <a:blipFill rotWithShape="1">
                <a:blip r:embed="rId2"/>
                <a:stretch>
                  <a:fillRect l="-4" t="-9" r="-514" b="-12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4bb635392.fixed?pid=a7a711048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4#4bb635392.fixed?pid=a7a71104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查理定律</a:t>
            </a:r>
            <a:endParaRPr lang="en-US" altLang="zh-CN" sz="4400" dirty="0"/>
          </a:p>
        </p:txBody>
      </p:sp>
      <p:pic>
        <p:nvPicPr>
          <p:cNvPr id="4" name="C_4#4bb635392.fixed?pid=a7a71104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4bb635392.fixed?pid=a7a711048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36_1#9aabb745f?vop=1&amp;pid=a6c67c8ac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（2）对封闭气体加热，则其重新回到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的长度时，封闭气体温度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8_BD.36_1#9aabb745f?vop=1&amp;pid=a6c67c8a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37_1#9aabb745f?vop=1&amp;vop=1&amp;pid=a6c67c8ac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𝟑𝟐𝟖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8_AN.37_1#9aabb745f?vop=1&amp;vop=1&amp;pid=a6c67c8a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38_1#9aabb745f?vop=1&amp;vop=1&amp;pid=a6c67c8ac&amp;color=0,0,0&amp;vtp=1&amp;bbb=1&amp;hb=1"/>
              <p:cNvSpPr/>
              <p:nvPr/>
            </p:nvSpPr>
            <p:spPr>
              <a:xfrm>
                <a:off x="722376" y="1843728"/>
                <a:ext cx="10753344" cy="305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封闭气体回到原长度时,右管比左管液面高出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设此时封闭气体压强为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与初态相比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,封闭气体发生等容变化,由查理定律得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8_AS.38_1#9aabb745f?vop=1&amp;vop=1&amp;pid=a6c67c8a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3053334"/>
              </a:xfrm>
              <a:prstGeom prst="rect">
                <a:avLst/>
              </a:prstGeom>
              <a:blipFill rotWithShape="1">
                <a:blip r:embed="rId3"/>
                <a:stretch>
                  <a:fillRect l="-4" t="-11" b="-1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39_1#a6c67c8ac?vop=1&amp;vop=1&amp;pid=76ffc39d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EX.39_2#a6c67c8ac?vop=1&amp;vop=1&amp;pid=76ffc39d1&amp;color=0,0,0&amp;vtp=1&amp;bbb=1"/>
              <p:cNvSpPr/>
              <p:nvPr/>
            </p:nvSpPr>
            <p:spPr>
              <a:xfrm>
                <a:off x="722376" y="143313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封闭气体重新回到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的长度时，右管比左管液面高出的高度的示意图如图所示.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EX.39_2#a6c67c8ac?vop=1&amp;vop=1&amp;pid=76ffc39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7_EX.39_3#a6c67c8ac?vop=1&amp;vop=1&amp;pid=76ffc39d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7520" y="1970728"/>
            <a:ext cx="6153912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114e59e81?vop=1&amp;pid=1092c1077&amp;color=0,0,0&amp;vtp=1&amp;bt=1&amp;bbb=1&amp;hb=1"/>
              <p:cNvSpPr/>
              <p:nvPr/>
            </p:nvSpPr>
            <p:spPr>
              <a:xfrm>
                <a:off x="722376" y="972000"/>
                <a:ext cx="10753344" cy="17949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[云南昆明2024质量检测]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，质量相等的同种理想气体甲和乙分别用绝热活塞封闭在两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个绝热气缸中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，两气缸固定在同一水平面上，开口分别竖直向上和水平向右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，活塞质量不能忽略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且可沿气缸无摩擦滑动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.甲、乙两气体的体积相等，它们的压强分别用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，温度分别用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下列关系正确的是(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_1#114e59e81?vop=1&amp;pid=1092c10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4955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175" b="-32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114e59e81.bracket?vop=1&amp;pid=1092c1077&amp;color=0,0,0&amp;vpa=1&amp;vtp=1"/>
          <p:cNvSpPr/>
          <p:nvPr/>
        </p:nvSpPr>
        <p:spPr>
          <a:xfrm>
            <a:off x="4386136" y="2346458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6_BD.1_2#114e59e81?vop=1&amp;pid=1092c107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6592" y="2900305"/>
            <a:ext cx="2724912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_3#114e59e81.choices?vop=1&amp;pid=1092c1077&amp;color=0,0,0&amp;vtp=1&amp;bbb=1"/>
              <p:cNvSpPr/>
              <p:nvPr/>
            </p:nvSpPr>
            <p:spPr>
              <a:xfrm>
                <a:off x="722376" y="3979805"/>
                <a:ext cx="10753344" cy="8932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1_3#114e59e81.choices?vop=1&amp;pid=1092c10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79805"/>
                <a:ext cx="10753344" cy="893255"/>
              </a:xfrm>
              <a:prstGeom prst="rect">
                <a:avLst/>
              </a:prstGeom>
              <a:blipFill rotWithShape="1">
                <a:blip r:embed="rId3"/>
                <a:stretch>
                  <a:fillRect l="-4" t="-29" b="-66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114e59e81?vop=1&amp;vop=1&amp;pid=1092c1077&amp;color=0,0,0&amp;vtp=1&amp;bt=1&amp;bbb=1&amp;hb=1"/>
              <p:cNvSpPr/>
              <p:nvPr/>
            </p:nvSpPr>
            <p:spPr>
              <a:xfrm>
                <a:off x="722376" y="972000"/>
                <a:ext cx="10753344" cy="1193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,对题图中活塞受力分析,有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,由题意知质量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相等的同种理想气体甲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、乙的体积相等,根据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甲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甲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甲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_1#114e59e81?vop=1&amp;vop=1&amp;pid=1092c10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193800"/>
              </a:xfrm>
              <a:prstGeom prst="rect">
                <a:avLst/>
              </a:prstGeom>
              <a:blipFill rotWithShape="1">
                <a:blip r:embed="rId1"/>
                <a:stretch>
                  <a:fillRect l="-4" t="-38" b="-10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7d6a26835?vop=1&amp;pid=232b476c8&amp;color=0,0,0&amp;vtp=1&amp;bt=1&amp;bbb=1&amp;hb=1"/>
              <p:cNvSpPr/>
              <p:nvPr/>
            </p:nvSpPr>
            <p:spPr>
              <a:xfrm>
                <a:off x="722376" y="972000"/>
                <a:ext cx="10753344" cy="26917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[河北石家庄第二实验中学2025高二下月考]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圆柱形导热容器内充有一定质量的空气，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容器与水银压强计相连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，压强计左右两管下部由软胶管相连.如果容器处于环境温度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空气中时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，两管中水银面等高.现将此导热容器浸入摄氏温度为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的热水中，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左管中水银将下降；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然后缓慢地向上提右管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，使左管中水银面回到原来高度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，此时右管与左管中水银面的高度差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.已知水银的密度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，取重力加速度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该热水的温度约为(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_1#7d6a26835?vop=1&amp;pid=232b476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1765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3537" b="-18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4_2#7d6a26835?vop=1&amp;pid=232b476c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3795527"/>
            <a:ext cx="1289304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5_1#7d6a26835.bracket?vop=1&amp;pid=232b476c8&amp;color=0,0,0&amp;vpa=2&amp;vtp=1"/>
          <p:cNvSpPr/>
          <p:nvPr/>
        </p:nvSpPr>
        <p:spPr>
          <a:xfrm>
            <a:off x="5907469" y="3253999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4_3#7d6a26835.choices?vop=1&amp;pid=232b476c8&amp;color=0,0,0&amp;vtp=1&amp;bbb=1"/>
              <p:cNvSpPr/>
              <p:nvPr/>
            </p:nvSpPr>
            <p:spPr>
              <a:xfrm>
                <a:off x="722376" y="514172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821305" algn="l"/>
                    <a:tab pos="5617210" algn="l"/>
                    <a:tab pos="82861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4_3#7d6a26835.choices?vop=1&amp;pid=232b476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14172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33" b="-142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_1#7d6a26835?vop=1&amp;vop=1&amp;pid=232b476c8&amp;color=0,0,0&amp;vtp=1&amp;bt=1&amp;bbb=1&amp;hb=1"/>
              <p:cNvSpPr/>
              <p:nvPr/>
            </p:nvSpPr>
            <p:spPr>
              <a:xfrm>
                <a:off x="722376" y="972000"/>
                <a:ext cx="10753344" cy="1846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初始时，空气温度为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,容器内气体压强为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器浸入温度为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的热水中并最终恢复左管中水银面至原高度时,容器内气体压强比大气压强高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,气体做等容变化,根据查理定律得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_1#7d6a26835?vop=1&amp;vop=1&amp;pid=232b476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6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949" b="-24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f060d25a9?vop=1&amp;pid=232b476c8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[陕西西安中学2025高二下期中]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如图所示，四个两端封闭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、粗细均匀的玻璃管内的空气被一段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水银柱隔开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，按图中标明的条件，水银柱处于静止状态.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如果管内两端的空气都升高相同的温度，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则水银柱一定向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侧移动的是(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7_1#f060d25a9?vop=1&amp;pid=232b476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1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f060d25a9.bracket?vop=1&amp;pid=232b476c8&amp;color=0,0,0&amp;vpa=3&amp;vtp=1"/>
          <p:cNvSpPr/>
          <p:nvPr/>
        </p:nvSpPr>
        <p:spPr>
          <a:xfrm>
            <a:off x="4117912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6_BD.7_2#f060d25a9.choice_image?htil=1&amp;vop=1&amp;pid=232b476c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376" y="2418021"/>
            <a:ext cx="411480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7_3#f060d25a9?htil=1&amp;vop=1&amp;pid=232b476c8&amp;color=0,0,0&amp;vtp=1&amp;bbb=1"/>
              <p:cNvSpPr/>
              <p:nvPr/>
            </p:nvSpPr>
            <p:spPr>
              <a:xfrm>
                <a:off x="722376" y="3807909"/>
                <a:ext cx="2688336" cy="4033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7_3#f060d25a9?htil=1&amp;vop=1&amp;pid=232b476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07909"/>
                <a:ext cx="2688336" cy="403352"/>
              </a:xfrm>
              <a:prstGeom prst="rect">
                <a:avLst/>
              </a:prstGeom>
              <a:blipFill rotWithShape="1">
                <a:blip r:embed="rId3"/>
                <a:stretch>
                  <a:fillRect l="-14" t="-111" r="5" b="-132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6_BD.7_4#f060d25a9.choice_image?htil=1&amp;vop=1&amp;pid=232b476c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0712" y="2408877"/>
            <a:ext cx="411480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BD.7_5#f060d25a9?htil=1&amp;vop=1&amp;pid=232b476c8&amp;color=0,0,0&amp;vtp=1&amp;bbb=1"/>
              <p:cNvSpPr/>
              <p:nvPr/>
            </p:nvSpPr>
            <p:spPr>
              <a:xfrm>
                <a:off x="3410712" y="3807909"/>
                <a:ext cx="2688336" cy="4033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C_6_BD.7_5#f060d25a9?htil=1&amp;vop=1&amp;pid=232b476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0712" y="3807909"/>
                <a:ext cx="2688336" cy="403352"/>
              </a:xfrm>
              <a:prstGeom prst="rect">
                <a:avLst/>
              </a:prstGeom>
              <a:blipFill rotWithShape="1">
                <a:blip r:embed="rId5"/>
                <a:stretch>
                  <a:fillRect l="-5" t="-111" r="19" b="-132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QC_6_BD.7_6#f060d25a9.choice_image?htil=1&amp;vop=1&amp;pid=232b476c8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9048" y="3350709"/>
            <a:ext cx="1261872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6_BD.7_7#f060d25a9?htil=1&amp;vop=1&amp;pid=232b476c8&amp;color=0,0,0&amp;vtp=1&amp;bbb=1"/>
              <p:cNvSpPr/>
              <p:nvPr/>
            </p:nvSpPr>
            <p:spPr>
              <a:xfrm>
                <a:off x="6099048" y="3807909"/>
                <a:ext cx="2688336" cy="4033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9" name="QC_6_BD.7_7#f060d25a9?htil=1&amp;vop=1&amp;pid=232b476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9048" y="3807909"/>
                <a:ext cx="2688336" cy="403352"/>
              </a:xfrm>
              <a:prstGeom prst="rect">
                <a:avLst/>
              </a:prstGeom>
              <a:blipFill rotWithShape="1">
                <a:blip r:embed="rId7"/>
                <a:stretch>
                  <a:fillRect l="-19" t="-111" r="9" b="-132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QC_6_BD.7_8#f060d25a9.choice_image?htil=1&amp;vop=1&amp;pid=232b476c8&amp;color=0,0,0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7384" y="3341565"/>
            <a:ext cx="1261872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C_6_BD.7_9#f060d25a9?htil=1&amp;vop=1&amp;pid=232b476c8&amp;color=0,0,0&amp;vtp=1&amp;bbb=1"/>
              <p:cNvSpPr/>
              <p:nvPr/>
            </p:nvSpPr>
            <p:spPr>
              <a:xfrm>
                <a:off x="8787384" y="3807909"/>
                <a:ext cx="2688336" cy="4033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1" name="QC_6_BD.7_9#f060d25a9?htil=1&amp;vop=1&amp;pid=232b476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7384" y="3807909"/>
                <a:ext cx="2688336" cy="403352"/>
              </a:xfrm>
              <a:prstGeom prst="rect">
                <a:avLst/>
              </a:prstGeom>
              <a:blipFill rotWithShape="1">
                <a:blip r:embed="rId9"/>
                <a:stretch>
                  <a:fillRect l="-9" t="-111" b="-132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9_1#f060d25a9?vop=1&amp;vop=1&amp;pid=232b476c8&amp;color=0,0,0&amp;vtp=1&amp;bt=1&amp;bbb=1&amp;hb=1"/>
              <p:cNvSpPr/>
              <p:nvPr/>
            </p:nvSpPr>
            <p:spPr>
              <a:xfrm>
                <a:off x="722376" y="972000"/>
                <a:ext cx="10753344" cy="3764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A项：假设升温后水银柱不动，由查理定律得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，由于两侧气体初态温度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，故初态压强大的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大，即水银柱向着初态压强小的方向移动，由题图可知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侧气体压强小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侧气体压强，故水银柱一定向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侧移动，故A正确；B项：假设升温后水银柱不动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，由查理定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律得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相同，由于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侧气体初态温度低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侧气体压强小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，故无法判断升高相同温度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两侧气体的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大小，故无法判断水银柱移动方向，故B错误；C、D项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：假设升温后水银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柱不动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，由查理定律得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，而C、D中两玻璃管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两侧的初始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初态温度高的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小，故水银柱向着初态温度高的方向移动，即C中水银柱一定向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侧移动，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D中水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银柱不移动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9_1#f060d25a9?vop=1&amp;vop=1&amp;pid=232b476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764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697" b="-11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0_1#ec245f572?vop=1&amp;pid=232b476c8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[湖南长沙一中2025高二下期中]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香槟是一种含有气泡的特殊葡萄酒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.如图所示是一瓶总量为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的香槟，因未饮用完仍有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剩余，用瓶塞将其密封保存于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恒温柜中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.经过一段时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，香槟中的气泡缓慢逸出，香槟的总量减少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，释放出的气体总量相当于一个大气压条件下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的气体.已知大气压强为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，若瓶塞内外压强差超过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时，瓶塞会被冲开.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0_1#ec245f572?vop=1&amp;pid=232b476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0_2#ec245f572?vop=1&amp;pid=232b476c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1576" y="2875603"/>
            <a:ext cx="685800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4582</Words>
  <Application>WPS 演示</Application>
  <PresentationFormat>宽屏</PresentationFormat>
  <Paragraphs>171</Paragraphs>
  <Slides>22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5</cp:revision>
  <dcterms:created xsi:type="dcterms:W3CDTF">2025-10-23T03:27:00Z</dcterms:created>
  <dcterms:modified xsi:type="dcterms:W3CDTF">2025-10-27T01:00:59Z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EA2AFB27E7024D0A9E949B0429EE59EE_12</vt:lpwstr>
  </property>
  <property fmtid="{D5CDD505-2E9C-101B-9397-08002B2CF9AE}" pid="3" name="KSOProductBuildVer">
    <vt:lpwstr>2052-12.1.0.23125</vt:lpwstr>
  </property>
</Properties>
</file>